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4"/>
  </p:notesMasterIdLst>
  <p:sldIdLst>
    <p:sldId id="256" r:id="rId3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747775"/>
          </p15:clr>
        </p15:guide>
        <p15:guide id="2" pos="1020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96"/>
    <a:srgbClr val="AD2C44"/>
    <a:srgbClr val="AA3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4660"/>
  </p:normalViewPr>
  <p:slideViewPr>
    <p:cSldViewPr snapToGrid="0">
      <p:cViewPr>
        <p:scale>
          <a:sx n="30" d="100"/>
          <a:sy n="30" d="100"/>
        </p:scale>
        <p:origin x="2232" y="-5130"/>
      </p:cViewPr>
      <p:guideLst>
        <p:guide orient="horz" pos="13606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34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4585f9453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44585f9453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04478" y="6253648"/>
            <a:ext cx="30191100" cy="17239500"/>
          </a:xfrm>
          <a:prstGeom prst="rect">
            <a:avLst/>
          </a:prstGeom>
        </p:spPr>
        <p:txBody>
          <a:bodyPr spcFirstLastPara="1" wrap="square" lIns="479925" tIns="479925" rIns="479925" bIns="479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04449" y="23803675"/>
            <a:ext cx="30191100" cy="6657300"/>
          </a:xfrm>
          <a:prstGeom prst="rect">
            <a:avLst/>
          </a:prstGeom>
        </p:spPr>
        <p:txBody>
          <a:bodyPr spcFirstLastPara="1" wrap="square" lIns="479925" tIns="479925" rIns="479925" bIns="479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spcFirstLastPara="1" wrap="square" lIns="479925" tIns="479925" rIns="479925" bIns="479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104449" y="9290289"/>
            <a:ext cx="30191100" cy="16491300"/>
          </a:xfrm>
          <a:prstGeom prst="rect">
            <a:avLst/>
          </a:prstGeom>
        </p:spPr>
        <p:txBody>
          <a:bodyPr spcFirstLastPara="1" wrap="square" lIns="479925" tIns="479925" rIns="479925" bIns="479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104449" y="26475381"/>
            <a:ext cx="30191100" cy="10925100"/>
          </a:xfrm>
          <a:prstGeom prst="rect">
            <a:avLst/>
          </a:prstGeom>
        </p:spPr>
        <p:txBody>
          <a:bodyPr spcFirstLastPara="1" wrap="square" lIns="479925" tIns="479925" rIns="479925" bIns="479925" anchor="t" anchorCtr="0">
            <a:normAutofit/>
          </a:bodyPr>
          <a:lstStyle>
            <a:lvl1pPr marL="457200" lvl="0" indent="-825500" algn="ctr"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marL="914400" lvl="1" indent="-692150" algn="ctr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2pPr>
            <a:lvl3pPr marL="1371600" lvl="2" indent="-692150" algn="ctr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3pPr>
            <a:lvl4pPr marL="1828800" lvl="3" indent="-692150" algn="ctr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4pPr>
            <a:lvl5pPr marL="2286000" lvl="4" indent="-692150" algn="ctr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5pPr>
            <a:lvl6pPr marL="2743200" lvl="5" indent="-692150" algn="ctr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6pPr>
            <a:lvl7pPr marL="3200400" lvl="6" indent="-692150" algn="ctr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7pPr>
            <a:lvl8pPr marL="3657600" lvl="7" indent="-692150" algn="ctr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8pPr>
            <a:lvl9pPr marL="4114800" lvl="8" indent="-692150" algn="ctr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spcFirstLastPara="1" wrap="square" lIns="479925" tIns="479925" rIns="479925" bIns="479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spcFirstLastPara="1" wrap="square" lIns="479925" tIns="479925" rIns="479925" bIns="479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457232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24422" y="6357424"/>
            <a:ext cx="2895806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553665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685849" y="2130785"/>
            <a:ext cx="7772952" cy="147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371697" y="3886857"/>
            <a:ext cx="6401254" cy="175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457232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422" y="6357424"/>
            <a:ext cx="2895806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553665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32" y="274684"/>
            <a:ext cx="8230184" cy="114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7232" y="1600470"/>
            <a:ext cx="8230184" cy="452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32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422" y="6357424"/>
            <a:ext cx="2895806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665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722364" y="4407645"/>
            <a:ext cx="7772952" cy="136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722364" y="2907204"/>
            <a:ext cx="7772952" cy="150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32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422" y="6357424"/>
            <a:ext cx="2895806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665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57232" y="274684"/>
            <a:ext cx="8230184" cy="114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57232" y="1600470"/>
            <a:ext cx="4038887" cy="452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48530" y="1600470"/>
            <a:ext cx="4038887" cy="452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32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124422" y="6357424"/>
            <a:ext cx="2895806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553665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57232" y="274684"/>
            <a:ext cx="8230184" cy="114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57232" y="1535372"/>
            <a:ext cx="4040475" cy="63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57232" y="2175243"/>
            <a:ext cx="4040475" cy="39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45355" y="1535372"/>
            <a:ext cx="4042062" cy="63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45355" y="2175243"/>
            <a:ext cx="4042062" cy="39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57232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124422" y="6357424"/>
            <a:ext cx="2895806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553665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7232" y="274684"/>
            <a:ext cx="8230184" cy="114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32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422" y="6357424"/>
            <a:ext cx="2895806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665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32" y="273096"/>
            <a:ext cx="3008527" cy="11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304" y="273096"/>
            <a:ext cx="5112113" cy="585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32" y="1435343"/>
            <a:ext cx="3008527" cy="469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32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422" y="6357424"/>
            <a:ext cx="2895806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665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04449" y="18064882"/>
            <a:ext cx="30191100" cy="7070400"/>
          </a:xfrm>
          <a:prstGeom prst="rect">
            <a:avLst/>
          </a:prstGeom>
        </p:spPr>
        <p:txBody>
          <a:bodyPr spcFirstLastPara="1" wrap="square" lIns="479925" tIns="479925" rIns="479925" bIns="479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spcFirstLastPara="1" wrap="square" lIns="479925" tIns="479925" rIns="479925" bIns="479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415" y="4801411"/>
            <a:ext cx="5486789" cy="56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415" y="612879"/>
            <a:ext cx="5486789" cy="411549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415" y="5368245"/>
            <a:ext cx="5486789" cy="80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32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422" y="6357424"/>
            <a:ext cx="2895806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665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32" y="274684"/>
            <a:ext cx="8230184" cy="114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308961" y="-251258"/>
            <a:ext cx="4526728" cy="823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32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422" y="6357424"/>
            <a:ext cx="2895806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665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4732387" y="2172168"/>
            <a:ext cx="5852514" cy="205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541089" y="190828"/>
            <a:ext cx="5852514" cy="602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32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422" y="6357424"/>
            <a:ext cx="2895806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665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09900"/>
          </a:xfrm>
          <a:prstGeom prst="rect">
            <a:avLst/>
          </a:prstGeom>
        </p:spPr>
        <p:txBody>
          <a:bodyPr spcFirstLastPara="1" wrap="square" lIns="479925" tIns="479925" rIns="479925" bIns="479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</p:spPr>
        <p:txBody>
          <a:bodyPr spcFirstLastPara="1" wrap="square" lIns="479925" tIns="479925" rIns="479925" bIns="479925" anchor="t" anchorCtr="0">
            <a:normAutofit/>
          </a:bodyPr>
          <a:lstStyle>
            <a:lvl1pPr marL="457200" lvl="0" indent="-825500"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marL="914400" lvl="1" indent="-69215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2pPr>
            <a:lvl3pPr marL="1371600" lvl="2" indent="-69215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3pPr>
            <a:lvl4pPr marL="1828800" lvl="3" indent="-69215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4pPr>
            <a:lvl5pPr marL="2286000" lvl="4" indent="-69215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5pPr>
            <a:lvl6pPr marL="2743200" lvl="5" indent="-69215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6pPr>
            <a:lvl7pPr marL="3200400" lvl="6" indent="-69215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7pPr>
            <a:lvl8pPr marL="3657600" lvl="7" indent="-69215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8pPr>
            <a:lvl9pPr marL="4114800" lvl="8" indent="-69215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spcFirstLastPara="1" wrap="square" lIns="479925" tIns="479925" rIns="479925" bIns="479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09900"/>
          </a:xfrm>
          <a:prstGeom prst="rect">
            <a:avLst/>
          </a:prstGeom>
        </p:spPr>
        <p:txBody>
          <a:bodyPr spcFirstLastPara="1" wrap="square" lIns="479925" tIns="479925" rIns="479925" bIns="479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14172900" cy="28694100"/>
          </a:xfrm>
          <a:prstGeom prst="rect">
            <a:avLst/>
          </a:prstGeom>
        </p:spPr>
        <p:txBody>
          <a:bodyPr spcFirstLastPara="1" wrap="square" lIns="479925" tIns="479925" rIns="479925" bIns="479925" anchor="t" anchorCtr="0">
            <a:normAutofit/>
          </a:bodyPr>
          <a:lstStyle>
            <a:lvl1pPr marL="457200" lvl="0" indent="-69215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1pPr>
            <a:lvl2pPr marL="914400" lvl="1" indent="-62865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2pPr>
            <a:lvl3pPr marL="1371600" lvl="2" indent="-62865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3pPr>
            <a:lvl4pPr marL="1828800" lvl="3" indent="-62865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4pPr>
            <a:lvl5pPr marL="2286000" lvl="4" indent="-62865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5pPr>
            <a:lvl6pPr marL="2743200" lvl="5" indent="-62865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6pPr>
            <a:lvl7pPr marL="3200400" lvl="6" indent="-62865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7pPr>
            <a:lvl8pPr marL="3657600" lvl="7" indent="-62865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8pPr>
            <a:lvl9pPr marL="4114800" lvl="8" indent="-62865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7122677" y="9679580"/>
            <a:ext cx="14172900" cy="28694100"/>
          </a:xfrm>
          <a:prstGeom prst="rect">
            <a:avLst/>
          </a:prstGeom>
        </p:spPr>
        <p:txBody>
          <a:bodyPr spcFirstLastPara="1" wrap="square" lIns="479925" tIns="479925" rIns="479925" bIns="479925" anchor="t" anchorCtr="0">
            <a:normAutofit/>
          </a:bodyPr>
          <a:lstStyle>
            <a:lvl1pPr marL="457200" lvl="0" indent="-69215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1pPr>
            <a:lvl2pPr marL="914400" lvl="1" indent="-62865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2pPr>
            <a:lvl3pPr marL="1371600" lvl="2" indent="-62865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3pPr>
            <a:lvl4pPr marL="1828800" lvl="3" indent="-62865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4pPr>
            <a:lvl5pPr marL="2286000" lvl="4" indent="-62865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5pPr>
            <a:lvl6pPr marL="2743200" lvl="5" indent="-62865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6pPr>
            <a:lvl7pPr marL="3200400" lvl="6" indent="-62865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7pPr>
            <a:lvl8pPr marL="3657600" lvl="7" indent="-62865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8pPr>
            <a:lvl9pPr marL="4114800" lvl="8" indent="-62865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spcFirstLastPara="1" wrap="square" lIns="479925" tIns="479925" rIns="479925" bIns="479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09900"/>
          </a:xfrm>
          <a:prstGeom prst="rect">
            <a:avLst/>
          </a:prstGeom>
        </p:spPr>
        <p:txBody>
          <a:bodyPr spcFirstLastPara="1" wrap="square" lIns="479925" tIns="479925" rIns="479925" bIns="479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spcFirstLastPara="1" wrap="square" lIns="479925" tIns="479925" rIns="479925" bIns="479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104449" y="4666457"/>
            <a:ext cx="9949500" cy="6347100"/>
          </a:xfrm>
          <a:prstGeom prst="rect">
            <a:avLst/>
          </a:prstGeom>
        </p:spPr>
        <p:txBody>
          <a:bodyPr spcFirstLastPara="1" wrap="square" lIns="479925" tIns="479925" rIns="479925" bIns="4799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104449" y="11671181"/>
            <a:ext cx="9949500" cy="26703600"/>
          </a:xfrm>
          <a:prstGeom prst="rect">
            <a:avLst/>
          </a:prstGeom>
        </p:spPr>
        <p:txBody>
          <a:bodyPr spcFirstLastPara="1" wrap="square" lIns="479925" tIns="479925" rIns="479925" bIns="479925" anchor="t" anchorCtr="0">
            <a:normAutofit/>
          </a:bodyPr>
          <a:lstStyle>
            <a:lvl1pPr marL="457200" lvl="0" indent="-62865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1pPr>
            <a:lvl2pPr marL="914400" lvl="1" indent="-62865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2pPr>
            <a:lvl3pPr marL="1371600" lvl="2" indent="-62865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3pPr>
            <a:lvl4pPr marL="1828800" lvl="3" indent="-62865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4pPr>
            <a:lvl5pPr marL="2286000" lvl="4" indent="-62865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5pPr>
            <a:lvl6pPr marL="2743200" lvl="5" indent="-62865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6pPr>
            <a:lvl7pPr marL="3200400" lvl="6" indent="-62865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7pPr>
            <a:lvl8pPr marL="3657600" lvl="7" indent="-62865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8pPr>
            <a:lvl9pPr marL="4114800" lvl="8" indent="-62865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spcFirstLastPara="1" wrap="square" lIns="479925" tIns="479925" rIns="479925" bIns="479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737106" y="3780787"/>
            <a:ext cx="22563000" cy="34358400"/>
          </a:xfrm>
          <a:prstGeom prst="rect">
            <a:avLst/>
          </a:prstGeom>
        </p:spPr>
        <p:txBody>
          <a:bodyPr spcFirstLastPara="1" wrap="square" lIns="479925" tIns="479925" rIns="479925" bIns="4799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1pPr>
            <a:lvl2pPr lvl="1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2pPr>
            <a:lvl3pPr lvl="2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3pPr>
            <a:lvl4pPr lvl="3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4pPr>
            <a:lvl5pPr lvl="4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5pPr>
            <a:lvl6pPr lvl="5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6pPr>
            <a:lvl7pPr lvl="6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7pPr>
            <a:lvl8pPr lvl="7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8pPr>
            <a:lvl9pPr lvl="8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spcFirstLastPara="1" wrap="square" lIns="479925" tIns="479925" rIns="479925" bIns="479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200000" y="-1050"/>
            <a:ext cx="16200000" cy="43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79925" tIns="479925" rIns="479925" bIns="479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940748" y="10357375"/>
            <a:ext cx="14333400" cy="12449700"/>
          </a:xfrm>
          <a:prstGeom prst="rect">
            <a:avLst/>
          </a:prstGeom>
        </p:spPr>
        <p:txBody>
          <a:bodyPr spcFirstLastPara="1" wrap="square" lIns="479925" tIns="479925" rIns="479925" bIns="479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940748" y="23542887"/>
            <a:ext cx="14333400" cy="10373700"/>
          </a:xfrm>
          <a:prstGeom prst="rect">
            <a:avLst/>
          </a:prstGeom>
        </p:spPr>
        <p:txBody>
          <a:bodyPr spcFirstLastPara="1" wrap="square" lIns="479925" tIns="479925" rIns="479925" bIns="479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7502165" y="6081470"/>
            <a:ext cx="13595700" cy="31034700"/>
          </a:xfrm>
          <a:prstGeom prst="rect">
            <a:avLst/>
          </a:prstGeom>
        </p:spPr>
        <p:txBody>
          <a:bodyPr spcFirstLastPara="1" wrap="square" lIns="479925" tIns="479925" rIns="479925" bIns="479925" anchor="ctr" anchorCtr="0">
            <a:normAutofit/>
          </a:bodyPr>
          <a:lstStyle>
            <a:lvl1pPr marL="457200" lvl="0" indent="-825500"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marL="914400" lvl="1" indent="-69215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2pPr>
            <a:lvl3pPr marL="1371600" lvl="2" indent="-69215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3pPr>
            <a:lvl4pPr marL="1828800" lvl="3" indent="-69215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4pPr>
            <a:lvl5pPr marL="2286000" lvl="4" indent="-69215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5pPr>
            <a:lvl6pPr marL="2743200" lvl="5" indent="-69215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6pPr>
            <a:lvl7pPr marL="3200400" lvl="6" indent="-69215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7pPr>
            <a:lvl8pPr marL="3657600" lvl="7" indent="-69215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8pPr>
            <a:lvl9pPr marL="4114800" lvl="8" indent="-69215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spcFirstLastPara="1" wrap="square" lIns="479925" tIns="479925" rIns="479925" bIns="479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104449" y="35532388"/>
            <a:ext cx="21255600" cy="5082300"/>
          </a:xfrm>
          <a:prstGeom prst="rect">
            <a:avLst/>
          </a:prstGeom>
        </p:spPr>
        <p:txBody>
          <a:bodyPr spcFirstLastPara="1" wrap="square" lIns="479925" tIns="479925" rIns="479925" bIns="4799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spcFirstLastPara="1" wrap="square" lIns="479925" tIns="479925" rIns="479925" bIns="479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925" tIns="479925" rIns="479925" bIns="479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925" tIns="479925" rIns="479925" bIns="479925" anchor="t" anchorCtr="0">
            <a:normAutofit/>
          </a:bodyPr>
          <a:lstStyle>
            <a:lvl1pPr marL="457200" lvl="0" indent="-825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400"/>
              <a:buChar char="●"/>
              <a:defRPr sz="9400">
                <a:solidFill>
                  <a:schemeClr val="dk2"/>
                </a:solidFill>
              </a:defRPr>
            </a:lvl1pPr>
            <a:lvl2pPr marL="914400" lvl="1" indent="-692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○"/>
              <a:defRPr sz="7300">
                <a:solidFill>
                  <a:schemeClr val="dk2"/>
                </a:solidFill>
              </a:defRPr>
            </a:lvl2pPr>
            <a:lvl3pPr marL="1371600" lvl="2" indent="-692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■"/>
              <a:defRPr sz="7300">
                <a:solidFill>
                  <a:schemeClr val="dk2"/>
                </a:solidFill>
              </a:defRPr>
            </a:lvl3pPr>
            <a:lvl4pPr marL="1828800" lvl="3" indent="-692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●"/>
              <a:defRPr sz="7300">
                <a:solidFill>
                  <a:schemeClr val="dk2"/>
                </a:solidFill>
              </a:defRPr>
            </a:lvl4pPr>
            <a:lvl5pPr marL="2286000" lvl="4" indent="-692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○"/>
              <a:defRPr sz="7300">
                <a:solidFill>
                  <a:schemeClr val="dk2"/>
                </a:solidFill>
              </a:defRPr>
            </a:lvl5pPr>
            <a:lvl6pPr marL="2743200" lvl="5" indent="-692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■"/>
              <a:defRPr sz="7300">
                <a:solidFill>
                  <a:schemeClr val="dk2"/>
                </a:solidFill>
              </a:defRPr>
            </a:lvl6pPr>
            <a:lvl7pPr marL="3200400" lvl="6" indent="-692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●"/>
              <a:defRPr sz="7300">
                <a:solidFill>
                  <a:schemeClr val="dk2"/>
                </a:solidFill>
              </a:defRPr>
            </a:lvl7pPr>
            <a:lvl8pPr marL="3657600" lvl="7" indent="-692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○"/>
              <a:defRPr sz="7300">
                <a:solidFill>
                  <a:schemeClr val="dk2"/>
                </a:solidFill>
              </a:defRPr>
            </a:lvl8pPr>
            <a:lvl9pPr marL="4114800" lvl="8" indent="-692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■"/>
              <a:defRPr sz="7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925" tIns="479925" rIns="479925" bIns="479925" anchor="ctr" anchorCtr="0">
            <a:normAutofit/>
          </a:bodyPr>
          <a:lstStyle>
            <a:lvl1pPr lvl="0" algn="r">
              <a:buNone/>
              <a:defRPr sz="5200">
                <a:solidFill>
                  <a:schemeClr val="dk2"/>
                </a:solidFill>
              </a:defRPr>
            </a:lvl1pPr>
            <a:lvl2pPr lvl="1" algn="r">
              <a:buNone/>
              <a:defRPr sz="5200">
                <a:solidFill>
                  <a:schemeClr val="dk2"/>
                </a:solidFill>
              </a:defRPr>
            </a:lvl2pPr>
            <a:lvl3pPr lvl="2" algn="r">
              <a:buNone/>
              <a:defRPr sz="5200">
                <a:solidFill>
                  <a:schemeClr val="dk2"/>
                </a:solidFill>
              </a:defRPr>
            </a:lvl3pPr>
            <a:lvl4pPr lvl="3" algn="r">
              <a:buNone/>
              <a:defRPr sz="5200">
                <a:solidFill>
                  <a:schemeClr val="dk2"/>
                </a:solidFill>
              </a:defRPr>
            </a:lvl4pPr>
            <a:lvl5pPr lvl="4" algn="r">
              <a:buNone/>
              <a:defRPr sz="5200">
                <a:solidFill>
                  <a:schemeClr val="dk2"/>
                </a:solidFill>
              </a:defRPr>
            </a:lvl5pPr>
            <a:lvl6pPr lvl="5" algn="r">
              <a:buNone/>
              <a:defRPr sz="5200">
                <a:solidFill>
                  <a:schemeClr val="dk2"/>
                </a:solidFill>
              </a:defRPr>
            </a:lvl6pPr>
            <a:lvl7pPr lvl="6" algn="r">
              <a:buNone/>
              <a:defRPr sz="5200">
                <a:solidFill>
                  <a:schemeClr val="dk2"/>
                </a:solidFill>
              </a:defRPr>
            </a:lvl7pPr>
            <a:lvl8pPr lvl="7" algn="r">
              <a:buNone/>
              <a:defRPr sz="5200">
                <a:solidFill>
                  <a:schemeClr val="dk2"/>
                </a:solidFill>
              </a:defRPr>
            </a:lvl8pPr>
            <a:lvl9pPr lvl="8" algn="r">
              <a:buNone/>
              <a:defRPr sz="5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32" y="274684"/>
            <a:ext cx="8230184" cy="114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32" y="1600470"/>
            <a:ext cx="8230184" cy="452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32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422" y="6357424"/>
            <a:ext cx="2895806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665" y="6357424"/>
            <a:ext cx="2133751" cy="3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.png"/><Relationship Id="rId3" Type="http://schemas.openxmlformats.org/officeDocument/2006/relationships/image" Target="../media/image1.png"/><Relationship Id="rId21" Type="http://schemas.openxmlformats.org/officeDocument/2006/relationships/image" Target="../media/image17.svg"/><Relationship Id="rId25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6.png"/><Relationship Id="rId4" Type="http://schemas.openxmlformats.org/officeDocument/2006/relationships/image" Target="../media/image2.png"/><Relationship Id="rId22" Type="http://schemas.openxmlformats.org/officeDocument/2006/relationships/image" Target="../media/image5.png"/><Relationship Id="rId27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 rot="-1385648">
            <a:off x="25241723" y="-4189786"/>
            <a:ext cx="16910482" cy="16718618"/>
          </a:xfrm>
          <a:custGeom>
            <a:avLst/>
            <a:gdLst/>
            <a:ahLst/>
            <a:cxnLst/>
            <a:rect l="l" t="t" r="r" b="b"/>
            <a:pathLst>
              <a:path w="23479704" h="31890940" extrusionOk="0">
                <a:moveTo>
                  <a:pt x="0" y="0"/>
                </a:moveTo>
                <a:lnTo>
                  <a:pt x="23479704" y="0"/>
                </a:lnTo>
                <a:lnTo>
                  <a:pt x="23479704" y="31890939"/>
                </a:lnTo>
                <a:lnTo>
                  <a:pt x="0" y="31890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5"/>
          <p:cNvSpPr/>
          <p:nvPr/>
        </p:nvSpPr>
        <p:spPr>
          <a:xfrm rot="3854212" flipH="1">
            <a:off x="-8575262" y="28658074"/>
            <a:ext cx="16881115" cy="16724130"/>
          </a:xfrm>
          <a:custGeom>
            <a:avLst/>
            <a:gdLst/>
            <a:ahLst/>
            <a:cxnLst/>
            <a:rect l="l" t="t" r="r" b="b"/>
            <a:pathLst>
              <a:path w="23479704" h="31890940" extrusionOk="0">
                <a:moveTo>
                  <a:pt x="0" y="0"/>
                </a:moveTo>
                <a:lnTo>
                  <a:pt x="23479704" y="0"/>
                </a:lnTo>
                <a:lnTo>
                  <a:pt x="23479704" y="31890939"/>
                </a:lnTo>
                <a:lnTo>
                  <a:pt x="0" y="31890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5"/>
          <p:cNvSpPr/>
          <p:nvPr/>
        </p:nvSpPr>
        <p:spPr>
          <a:xfrm rot="3854212" flipH="1">
            <a:off x="-9261062" y="-3146326"/>
            <a:ext cx="16881115" cy="16724130"/>
          </a:xfrm>
          <a:custGeom>
            <a:avLst/>
            <a:gdLst/>
            <a:ahLst/>
            <a:cxnLst/>
            <a:rect l="l" t="t" r="r" b="b"/>
            <a:pathLst>
              <a:path w="23479704" h="31890940" extrusionOk="0">
                <a:moveTo>
                  <a:pt x="0" y="0"/>
                </a:moveTo>
                <a:lnTo>
                  <a:pt x="23479704" y="0"/>
                </a:lnTo>
                <a:lnTo>
                  <a:pt x="23479704" y="31890939"/>
                </a:lnTo>
                <a:lnTo>
                  <a:pt x="0" y="31890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5"/>
          <p:cNvSpPr/>
          <p:nvPr/>
        </p:nvSpPr>
        <p:spPr>
          <a:xfrm>
            <a:off x="1688164" y="7314858"/>
            <a:ext cx="29234659" cy="4732196"/>
          </a:xfrm>
          <a:prstGeom prst="roundRect">
            <a:avLst>
              <a:gd name="adj" fmla="val 16667"/>
            </a:avLst>
          </a:prstGeom>
          <a:solidFill>
            <a:srgbClr val="008D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26353541" y="26225351"/>
            <a:ext cx="25920000" cy="35205433"/>
          </a:xfrm>
          <a:custGeom>
            <a:avLst/>
            <a:gdLst/>
            <a:ahLst/>
            <a:cxnLst/>
            <a:rect l="l" t="t" r="r" b="b"/>
            <a:pathLst>
              <a:path w="25920000" h="35205433" extrusionOk="0">
                <a:moveTo>
                  <a:pt x="0" y="0"/>
                </a:moveTo>
                <a:lnTo>
                  <a:pt x="25920000" y="0"/>
                </a:lnTo>
                <a:lnTo>
                  <a:pt x="25920000" y="35205432"/>
                </a:lnTo>
                <a:lnTo>
                  <a:pt x="0" y="352054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5"/>
          <p:cNvSpPr/>
          <p:nvPr/>
        </p:nvSpPr>
        <p:spPr>
          <a:xfrm rot="-5400000">
            <a:off x="10598820" y="18480837"/>
            <a:ext cx="26290007" cy="14357999"/>
          </a:xfrm>
          <a:prstGeom prst="roundRect">
            <a:avLst>
              <a:gd name="adj" fmla="val 8440"/>
            </a:avLst>
          </a:prstGeom>
          <a:blipFill rotWithShape="1">
            <a:blip r:embed="rId4">
              <a:alphaModFix/>
            </a:blip>
            <a:stretch>
              <a:fillRect l="-7799" t="-1177" r="-141" b="-96442"/>
            </a:stretch>
          </a:blipFill>
          <a:ln w="76200" cap="rnd" cmpd="sng">
            <a:solidFill>
              <a:srgbClr val="008D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/>
          <p:nvPr/>
        </p:nvSpPr>
        <p:spPr>
          <a:xfrm rot="-5400000">
            <a:off x="-4277840" y="18480837"/>
            <a:ext cx="26290007" cy="14357999"/>
          </a:xfrm>
          <a:prstGeom prst="roundRect">
            <a:avLst>
              <a:gd name="adj" fmla="val 7910"/>
            </a:avLst>
          </a:prstGeom>
          <a:blipFill rotWithShape="1">
            <a:blip r:embed="rId4">
              <a:alphaModFix/>
            </a:blip>
            <a:stretch>
              <a:fillRect l="-7799" t="-1177" r="-141" b="-96442"/>
            </a:stretch>
          </a:blipFill>
          <a:ln w="76200" cap="rnd" cmpd="sng">
            <a:solidFill>
              <a:srgbClr val="008D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25"/>
          <p:cNvGrpSpPr/>
          <p:nvPr/>
        </p:nvGrpSpPr>
        <p:grpSpPr>
          <a:xfrm>
            <a:off x="2045367" y="7568203"/>
            <a:ext cx="28420654" cy="2898913"/>
            <a:chOff x="-120615" y="-1380910"/>
            <a:chExt cx="37891515" cy="3864564"/>
          </a:xfrm>
        </p:grpSpPr>
        <p:sp>
          <p:nvSpPr>
            <p:cNvPr id="166" name="Google Shape;166;p25"/>
            <p:cNvSpPr txBox="1"/>
            <p:nvPr/>
          </p:nvSpPr>
          <p:spPr>
            <a:xfrm>
              <a:off x="0" y="-1380910"/>
              <a:ext cx="37770900" cy="1649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smtClean="0">
                  <a:solidFill>
                    <a:srgbClr val="FFFFFF"/>
                  </a:solidFill>
                </a:rPr>
                <a:t>EFFECTS OF A FLYWHEELS RESISTANCE TRAINING PROGRAM, WITH PRIOR STRETCHING, INTER-SET STRETCHING, OR NO STRETCHING ON FUNCTIONAL INDICATORS OF THE LOWER LIMBS</a:t>
              </a:r>
              <a:endParaRPr lang="en-US" sz="4400" b="1" dirty="0" smtClean="0"/>
            </a:p>
            <a:p>
              <a:pPr marL="0" marR="0" lvl="0" indent="0" algn="l" rtl="0">
                <a:lnSpc>
                  <a:spcPct val="864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5"/>
            <p:cNvSpPr txBox="1"/>
            <p:nvPr/>
          </p:nvSpPr>
          <p:spPr>
            <a:xfrm>
              <a:off x="-120615" y="1970654"/>
              <a:ext cx="37891515" cy="51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 b="1" dirty="0">
                  <a:solidFill>
                    <a:srgbClr val="FFFFFF"/>
                  </a:solidFill>
                </a:rPr>
                <a:t>Ítalo Santiago Alves Viana*; Leonardo Silveira Goulart Silva; Maria Eduarda Araújo Lara; Izabela Mendes Alves; Maria Luiza da Cruz Santos; Cláudia Eliza Patrocínio de Oliveira; Osvaldo Costa Moreira.</a:t>
              </a:r>
              <a:endParaRPr sz="1800" b="1" dirty="0"/>
            </a:p>
          </p:txBody>
        </p:sp>
      </p:grpSp>
      <p:sp>
        <p:nvSpPr>
          <p:cNvPr id="168" name="Google Shape;168;p25"/>
          <p:cNvSpPr txBox="1"/>
          <p:nvPr/>
        </p:nvSpPr>
        <p:spPr>
          <a:xfrm>
            <a:off x="1688164" y="12627623"/>
            <a:ext cx="14378793" cy="121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0" b="1" dirty="0" smtClean="0">
                <a:solidFill>
                  <a:srgbClr val="008D96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5500" b="1" dirty="0">
              <a:solidFill>
                <a:srgbClr val="008D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1710138" y="40763835"/>
            <a:ext cx="5376461" cy="115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71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err="1">
                <a:solidFill>
                  <a:srgbClr val="008D96"/>
                </a:solidFill>
                <a:sym typeface="Arial"/>
              </a:rPr>
              <a:t>Acknowledgment</a:t>
            </a:r>
            <a:r>
              <a:rPr lang="pt-BR" sz="4800" b="1" dirty="0">
                <a:solidFill>
                  <a:srgbClr val="008D96"/>
                </a:solidFill>
                <a:sym typeface="Arial"/>
              </a:rPr>
              <a:t>:</a:t>
            </a:r>
            <a:endParaRPr sz="1400" b="1" dirty="0">
              <a:solidFill>
                <a:srgbClr val="008D96"/>
              </a:solidFill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31370530" y="8604063"/>
            <a:ext cx="23479704" cy="31890940"/>
          </a:xfrm>
          <a:custGeom>
            <a:avLst/>
            <a:gdLst/>
            <a:ahLst/>
            <a:cxnLst/>
            <a:rect l="l" t="t" r="r" b="b"/>
            <a:pathLst>
              <a:path w="23479704" h="31890940" extrusionOk="0">
                <a:moveTo>
                  <a:pt x="0" y="0"/>
                </a:moveTo>
                <a:lnTo>
                  <a:pt x="23479704" y="0"/>
                </a:lnTo>
                <a:lnTo>
                  <a:pt x="23479704" y="31890939"/>
                </a:lnTo>
                <a:lnTo>
                  <a:pt x="0" y="31890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88292C-42F8-5EC8-9459-5AA91501F980}"/>
              </a:ext>
            </a:extLst>
          </p:cNvPr>
          <p:cNvSpPr txBox="1"/>
          <p:nvPr/>
        </p:nvSpPr>
        <p:spPr>
          <a:xfrm>
            <a:off x="27144075" y="11465527"/>
            <a:ext cx="332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*italo.viana@ufv.br</a:t>
            </a:r>
            <a:endParaRPr lang="pt-BR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1" name="Agrupar 50"/>
          <p:cNvGrpSpPr/>
          <p:nvPr/>
        </p:nvGrpSpPr>
        <p:grpSpPr>
          <a:xfrm>
            <a:off x="3071461" y="22573153"/>
            <a:ext cx="11429746" cy="5601151"/>
            <a:chOff x="3071461" y="22573153"/>
            <a:chExt cx="11429746" cy="5601151"/>
          </a:xfrm>
        </p:grpSpPr>
        <p:pic>
          <p:nvPicPr>
            <p:cNvPr id="15" name="Gráfico 14" descr="Usuário">
              <a:extLst>
                <a:ext uri="{FF2B5EF4-FFF2-40B4-BE49-F238E27FC236}">
                  <a16:creationId xmlns:a16="http://schemas.microsoft.com/office/drawing/2014/main" id="{CDD4DAD2-3CF0-58D6-1710-43BA5E5D8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8074478" y="22573153"/>
              <a:ext cx="1605313" cy="1605313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12793FE0-8875-1BD6-A72F-C8EB72B948AD}"/>
                </a:ext>
              </a:extLst>
            </p:cNvPr>
            <p:cNvSpPr txBox="1"/>
            <p:nvPr/>
          </p:nvSpPr>
          <p:spPr>
            <a:xfrm>
              <a:off x="5972889" y="23889788"/>
              <a:ext cx="6035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dirty="0">
                  <a:solidFill>
                    <a:srgbClr val="383435"/>
                  </a:solidFill>
                </a:rPr>
                <a:t>30 untrained men (18-25years)</a:t>
              </a:r>
              <a:endParaRPr lang="pt-BR" sz="3200" dirty="0"/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6CADD7E3-9E2F-8670-7315-A80EB7487F63}"/>
                </a:ext>
              </a:extLst>
            </p:cNvPr>
            <p:cNvCxnSpPr>
              <a:cxnSpLocks/>
            </p:cNvCxnSpPr>
            <p:nvPr/>
          </p:nvCxnSpPr>
          <p:spPr>
            <a:xfrm>
              <a:off x="3971346" y="24817840"/>
              <a:ext cx="9562956" cy="0"/>
            </a:xfrm>
            <a:prstGeom prst="line">
              <a:avLst/>
            </a:prstGeom>
            <a:ln w="38100">
              <a:solidFill>
                <a:srgbClr val="008D9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2C1F5338-1D6E-8B10-7D62-5ACCB35444C8}"/>
                </a:ext>
              </a:extLst>
            </p:cNvPr>
            <p:cNvCxnSpPr>
              <a:cxnSpLocks/>
            </p:cNvCxnSpPr>
            <p:nvPr/>
          </p:nvCxnSpPr>
          <p:spPr>
            <a:xfrm>
              <a:off x="8888618" y="24408170"/>
              <a:ext cx="0" cy="409670"/>
            </a:xfrm>
            <a:prstGeom prst="line">
              <a:avLst/>
            </a:prstGeom>
            <a:ln w="38100">
              <a:solidFill>
                <a:srgbClr val="008D9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BC0EF83A-8915-3D35-70C4-C9F9370BCFA3}"/>
                </a:ext>
              </a:extLst>
            </p:cNvPr>
            <p:cNvCxnSpPr>
              <a:cxnSpLocks/>
            </p:cNvCxnSpPr>
            <p:nvPr/>
          </p:nvCxnSpPr>
          <p:spPr>
            <a:xfrm>
              <a:off x="3984862" y="24817840"/>
              <a:ext cx="0" cy="366724"/>
            </a:xfrm>
            <a:prstGeom prst="straightConnector1">
              <a:avLst/>
            </a:prstGeom>
            <a:ln w="38100">
              <a:solidFill>
                <a:srgbClr val="008D96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B04D8D58-961D-F231-6E14-FBCFD7FABE74}"/>
                </a:ext>
              </a:extLst>
            </p:cNvPr>
            <p:cNvCxnSpPr>
              <a:cxnSpLocks/>
            </p:cNvCxnSpPr>
            <p:nvPr/>
          </p:nvCxnSpPr>
          <p:spPr>
            <a:xfrm>
              <a:off x="8888618" y="24817840"/>
              <a:ext cx="0" cy="366724"/>
            </a:xfrm>
            <a:prstGeom prst="straightConnector1">
              <a:avLst/>
            </a:prstGeom>
            <a:ln w="38100">
              <a:solidFill>
                <a:srgbClr val="008D96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E9B9BFB5-50C3-6F55-ABCF-4A20BA894173}"/>
                </a:ext>
              </a:extLst>
            </p:cNvPr>
            <p:cNvCxnSpPr>
              <a:cxnSpLocks/>
            </p:cNvCxnSpPr>
            <p:nvPr/>
          </p:nvCxnSpPr>
          <p:spPr>
            <a:xfrm>
              <a:off x="13518036" y="24817840"/>
              <a:ext cx="0" cy="366724"/>
            </a:xfrm>
            <a:prstGeom prst="straightConnector1">
              <a:avLst/>
            </a:prstGeom>
            <a:ln w="38100">
              <a:solidFill>
                <a:srgbClr val="008D96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A93AD48F-1FEB-65C5-3175-487D89485DBE}"/>
                </a:ext>
              </a:extLst>
            </p:cNvPr>
            <p:cNvSpPr/>
            <p:nvPr/>
          </p:nvSpPr>
          <p:spPr>
            <a:xfrm rot="5400000">
              <a:off x="2555283" y="25852298"/>
              <a:ext cx="2832126" cy="1799770"/>
            </a:xfrm>
            <a:prstGeom prst="roundRect">
              <a:avLst/>
            </a:prstGeom>
            <a:solidFill>
              <a:srgbClr val="008D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C406956E-FD44-515C-4143-E85DCAAA1D5E}"/>
                </a:ext>
              </a:extLst>
            </p:cNvPr>
            <p:cNvGrpSpPr/>
            <p:nvPr/>
          </p:nvGrpSpPr>
          <p:grpSpPr>
            <a:xfrm>
              <a:off x="3106824" y="25845877"/>
              <a:ext cx="1799756" cy="782763"/>
              <a:chOff x="3071460" y="30118375"/>
              <a:chExt cx="1799756" cy="782763"/>
            </a:xfrm>
          </p:grpSpPr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B96CB7D2-01C1-460A-9FBE-F8FAA1956999}"/>
                  </a:ext>
                </a:extLst>
              </p:cNvPr>
              <p:cNvSpPr txBox="1"/>
              <p:nvPr/>
            </p:nvSpPr>
            <p:spPr>
              <a:xfrm>
                <a:off x="3071460" y="30118375"/>
                <a:ext cx="17997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/>
                  <a:t>FRT</a:t>
                </a:r>
              </a:p>
            </p:txBody>
          </p:sp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5D6A7A9F-F9E1-7BF9-C75A-D8408A118E22}"/>
                  </a:ext>
                </a:extLst>
              </p:cNvPr>
              <p:cNvSpPr txBox="1"/>
              <p:nvPr/>
            </p:nvSpPr>
            <p:spPr>
              <a:xfrm>
                <a:off x="3463017" y="30531806"/>
                <a:ext cx="963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800" dirty="0"/>
                  <a:t>(N=10)</a:t>
                </a:r>
              </a:p>
            </p:txBody>
          </p:sp>
        </p:grp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F0515742-F78F-6193-3774-2E03923169BD}"/>
                </a:ext>
              </a:extLst>
            </p:cNvPr>
            <p:cNvSpPr/>
            <p:nvPr/>
          </p:nvSpPr>
          <p:spPr>
            <a:xfrm rot="5400000">
              <a:off x="7435763" y="25847736"/>
              <a:ext cx="2832126" cy="1799770"/>
            </a:xfrm>
            <a:prstGeom prst="roundRect">
              <a:avLst/>
            </a:prstGeom>
            <a:solidFill>
              <a:srgbClr val="008D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89035C8-D7F1-A678-3B70-FE53E36C158F}"/>
                </a:ext>
              </a:extLst>
            </p:cNvPr>
            <p:cNvGrpSpPr/>
            <p:nvPr/>
          </p:nvGrpSpPr>
          <p:grpSpPr>
            <a:xfrm>
              <a:off x="7913216" y="26454027"/>
              <a:ext cx="1805478" cy="1053380"/>
              <a:chOff x="7982494" y="30881004"/>
              <a:chExt cx="1805478" cy="1053380"/>
            </a:xfrm>
          </p:grpSpPr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605E0176-119D-D84A-351B-5D9E3C565EFE}"/>
                  </a:ext>
                </a:extLst>
              </p:cNvPr>
              <p:cNvSpPr txBox="1"/>
              <p:nvPr/>
            </p:nvSpPr>
            <p:spPr>
              <a:xfrm>
                <a:off x="7982494" y="30881004"/>
                <a:ext cx="17997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/>
                  <a:t>+</a:t>
                </a:r>
              </a:p>
            </p:txBody>
          </p:sp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28C8CFFD-9FAA-69B2-C49A-48378B014D2C}"/>
                  </a:ext>
                </a:extLst>
              </p:cNvPr>
              <p:cNvSpPr txBox="1"/>
              <p:nvPr/>
            </p:nvSpPr>
            <p:spPr>
              <a:xfrm>
                <a:off x="7988216" y="31288053"/>
                <a:ext cx="17997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/>
                  <a:t>PS</a:t>
                </a:r>
              </a:p>
            </p:txBody>
          </p:sp>
        </p:grp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F80DA61F-830C-3AE8-529A-8AF40E21D18D}"/>
                </a:ext>
              </a:extLst>
            </p:cNvPr>
            <p:cNvSpPr/>
            <p:nvPr/>
          </p:nvSpPr>
          <p:spPr>
            <a:xfrm rot="5400000">
              <a:off x="12123429" y="25858356"/>
              <a:ext cx="2832126" cy="1799770"/>
            </a:xfrm>
            <a:prstGeom prst="roundRect">
              <a:avLst/>
            </a:prstGeom>
            <a:solidFill>
              <a:srgbClr val="008D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099542E7-F113-C9FD-26D3-2B27A26CCFFA}"/>
                </a:ext>
              </a:extLst>
            </p:cNvPr>
            <p:cNvGrpSpPr/>
            <p:nvPr/>
          </p:nvGrpSpPr>
          <p:grpSpPr>
            <a:xfrm>
              <a:off x="12701451" y="25814802"/>
              <a:ext cx="1799756" cy="793560"/>
              <a:chOff x="12678346" y="30149026"/>
              <a:chExt cx="1799756" cy="793560"/>
            </a:xfrm>
          </p:grpSpPr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87A6628-923C-782E-C4C6-FA59DA8696ED}"/>
                  </a:ext>
                </a:extLst>
              </p:cNvPr>
              <p:cNvSpPr txBox="1"/>
              <p:nvPr/>
            </p:nvSpPr>
            <p:spPr>
              <a:xfrm>
                <a:off x="12678346" y="30149026"/>
                <a:ext cx="17997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/>
                  <a:t>FRT</a:t>
                </a:r>
              </a:p>
            </p:txBody>
          </p:sp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B73DFE9-F3FD-BD60-9E50-4F62B11D9F4C}"/>
                  </a:ext>
                </a:extLst>
              </p:cNvPr>
              <p:cNvSpPr txBox="1"/>
              <p:nvPr/>
            </p:nvSpPr>
            <p:spPr>
              <a:xfrm>
                <a:off x="13092390" y="30573254"/>
                <a:ext cx="963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800" dirty="0"/>
                  <a:t>(N=10)</a:t>
                </a:r>
              </a:p>
            </p:txBody>
          </p:sp>
        </p:grp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988DD186-6C26-8A07-141A-495E63F26DEF}"/>
                </a:ext>
              </a:extLst>
            </p:cNvPr>
            <p:cNvSpPr txBox="1"/>
            <p:nvPr/>
          </p:nvSpPr>
          <p:spPr>
            <a:xfrm>
              <a:off x="12671998" y="26425485"/>
              <a:ext cx="1799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/>
                <a:t>+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4BE21F2-50DB-DA0E-0CFF-6091E5E0CF5D}"/>
                </a:ext>
              </a:extLst>
            </p:cNvPr>
            <p:cNvSpPr txBox="1"/>
            <p:nvPr/>
          </p:nvSpPr>
          <p:spPr>
            <a:xfrm>
              <a:off x="12683035" y="26861076"/>
              <a:ext cx="1799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/>
                <a:t>ISS</a:t>
              </a:r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0472BEEF-75AF-410F-D054-5EF5DAF03FB1}"/>
                </a:ext>
              </a:extLst>
            </p:cNvPr>
            <p:cNvGrpSpPr/>
            <p:nvPr/>
          </p:nvGrpSpPr>
          <p:grpSpPr>
            <a:xfrm>
              <a:off x="7953843" y="25810850"/>
              <a:ext cx="1799756" cy="795741"/>
              <a:chOff x="8026409" y="30118375"/>
              <a:chExt cx="1799756" cy="795741"/>
            </a:xfrm>
          </p:grpSpPr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FFB8455-DB8A-45F3-2E78-48C1FEB4BA5B}"/>
                  </a:ext>
                </a:extLst>
              </p:cNvPr>
              <p:cNvSpPr txBox="1"/>
              <p:nvPr/>
            </p:nvSpPr>
            <p:spPr>
              <a:xfrm>
                <a:off x="8026409" y="30118375"/>
                <a:ext cx="17997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/>
                  <a:t>FRT</a:t>
                </a:r>
              </a:p>
            </p:txBody>
          </p:sp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83883862-A050-373B-F7C8-DB86CFE48AF4}"/>
                  </a:ext>
                </a:extLst>
              </p:cNvPr>
              <p:cNvSpPr txBox="1"/>
              <p:nvPr/>
            </p:nvSpPr>
            <p:spPr>
              <a:xfrm>
                <a:off x="8444317" y="30544784"/>
                <a:ext cx="963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800" dirty="0"/>
                  <a:t>(N=10)</a:t>
                </a:r>
              </a:p>
            </p:txBody>
          </p:sp>
        </p:grpSp>
      </p:grpSp>
      <p:pic>
        <p:nvPicPr>
          <p:cNvPr id="22" name="Gráfico 21" descr="Pino">
            <a:extLst>
              <a:ext uri="{FF2B5EF4-FFF2-40B4-BE49-F238E27FC236}">
                <a16:creationId xmlns:a16="http://schemas.microsoft.com/office/drawing/2014/main" id="{C7CEFE99-1A04-646D-57D6-7CC6D297E9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2033553" y="32242409"/>
            <a:ext cx="914400" cy="914400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2F27FD07-BBF0-BB89-D915-05A68A033285}"/>
              </a:ext>
            </a:extLst>
          </p:cNvPr>
          <p:cNvSpPr txBox="1"/>
          <p:nvPr/>
        </p:nvSpPr>
        <p:spPr>
          <a:xfrm>
            <a:off x="2968747" y="32335918"/>
            <a:ext cx="129609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383435"/>
                </a:solidFill>
              </a:rPr>
              <a:t>20 </a:t>
            </a:r>
            <a:r>
              <a:rPr lang="pt-BR" sz="3600" dirty="0" err="1">
                <a:solidFill>
                  <a:srgbClr val="383435"/>
                </a:solidFill>
              </a:rPr>
              <a:t>sessions</a:t>
            </a:r>
            <a:r>
              <a:rPr lang="pt-BR" sz="3600" dirty="0">
                <a:solidFill>
                  <a:srgbClr val="383435"/>
                </a:solidFill>
              </a:rPr>
              <a:t> (4×8-12reps) </a:t>
            </a:r>
            <a:r>
              <a:rPr lang="pt-BR" sz="3600" dirty="0" err="1">
                <a:solidFill>
                  <a:srgbClr val="383435"/>
                </a:solidFill>
              </a:rPr>
              <a:t>with</a:t>
            </a:r>
            <a:r>
              <a:rPr lang="pt-BR" sz="3600" dirty="0">
                <a:solidFill>
                  <a:srgbClr val="383435"/>
                </a:solidFill>
              </a:rPr>
              <a:t> a 0.055 kg·m²;</a:t>
            </a:r>
          </a:p>
          <a:p>
            <a:endParaRPr lang="pt-BR" sz="3600" dirty="0">
              <a:solidFill>
                <a:srgbClr val="383435"/>
              </a:solidFill>
            </a:endParaRPr>
          </a:p>
          <a:p>
            <a:r>
              <a:rPr lang="pt-BR" sz="3600" dirty="0">
                <a:solidFill>
                  <a:srgbClr val="383435"/>
                </a:solidFill>
              </a:rPr>
              <a:t>120s </a:t>
            </a:r>
            <a:r>
              <a:rPr lang="pt-BR" sz="3600" dirty="0" err="1">
                <a:solidFill>
                  <a:srgbClr val="383435"/>
                </a:solidFill>
              </a:rPr>
              <a:t>recovery</a:t>
            </a:r>
            <a:r>
              <a:rPr lang="pt-BR" sz="3600" dirty="0">
                <a:solidFill>
                  <a:srgbClr val="383435"/>
                </a:solidFill>
              </a:rPr>
              <a:t>, </a:t>
            </a:r>
            <a:r>
              <a:rPr lang="pt-BR" sz="3600" dirty="0" err="1">
                <a:solidFill>
                  <a:srgbClr val="383435"/>
                </a:solidFill>
              </a:rPr>
              <a:t>group</a:t>
            </a:r>
            <a:r>
              <a:rPr lang="pt-BR" sz="3600" dirty="0">
                <a:solidFill>
                  <a:srgbClr val="383435"/>
                </a:solidFill>
              </a:rPr>
              <a:t> 2 (4x30s+30s), </a:t>
            </a:r>
            <a:r>
              <a:rPr lang="pt-BR" sz="3600" dirty="0" err="1">
                <a:solidFill>
                  <a:srgbClr val="383435"/>
                </a:solidFill>
              </a:rPr>
              <a:t>group</a:t>
            </a:r>
            <a:r>
              <a:rPr lang="pt-BR" sz="3600" dirty="0">
                <a:solidFill>
                  <a:srgbClr val="383435"/>
                </a:solidFill>
              </a:rPr>
              <a:t> 3 (4x30s+90s </a:t>
            </a:r>
            <a:r>
              <a:rPr lang="pt-BR" sz="3600" dirty="0" err="1">
                <a:solidFill>
                  <a:srgbClr val="383435"/>
                </a:solidFill>
              </a:rPr>
              <a:t>rest</a:t>
            </a:r>
            <a:r>
              <a:rPr lang="pt-BR" sz="3600" dirty="0">
                <a:solidFill>
                  <a:srgbClr val="383435"/>
                </a:solidFill>
              </a:rPr>
              <a:t>)</a:t>
            </a:r>
          </a:p>
          <a:p>
            <a:endParaRPr lang="pt-BR" sz="3600" dirty="0">
              <a:solidFill>
                <a:srgbClr val="383435"/>
              </a:solidFill>
            </a:endParaRPr>
          </a:p>
          <a:p>
            <a:r>
              <a:rPr lang="pt-BR" sz="3600" dirty="0" err="1">
                <a:solidFill>
                  <a:srgbClr val="383435"/>
                </a:solidFill>
              </a:rPr>
              <a:t>Maximum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Isometric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Strength</a:t>
            </a:r>
            <a:r>
              <a:rPr lang="pt-BR" sz="3600" dirty="0">
                <a:solidFill>
                  <a:srgbClr val="383435"/>
                </a:solidFill>
              </a:rPr>
              <a:t> (MVIC), </a:t>
            </a:r>
            <a:r>
              <a:rPr lang="pt-BR" sz="3600" dirty="0" err="1">
                <a:solidFill>
                  <a:srgbClr val="383435"/>
                </a:solidFill>
              </a:rPr>
              <a:t>One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Repetition</a:t>
            </a:r>
            <a:r>
              <a:rPr lang="pt-BR" sz="3600" dirty="0">
                <a:solidFill>
                  <a:srgbClr val="383435"/>
                </a:solidFill>
              </a:rPr>
              <a:t> Max. (1RM), </a:t>
            </a:r>
            <a:r>
              <a:rPr lang="pt-BR" sz="3600" dirty="0" err="1">
                <a:solidFill>
                  <a:srgbClr val="383435"/>
                </a:solidFill>
              </a:rPr>
              <a:t>and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peak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and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mean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power</a:t>
            </a:r>
            <a:r>
              <a:rPr lang="pt-BR" sz="3600" dirty="0">
                <a:solidFill>
                  <a:srgbClr val="383435"/>
                </a:solidFill>
              </a:rPr>
              <a:t> (40%,60%,80% </a:t>
            </a:r>
            <a:r>
              <a:rPr lang="pt-BR" sz="3600" dirty="0" err="1">
                <a:solidFill>
                  <a:srgbClr val="383435"/>
                </a:solidFill>
              </a:rPr>
              <a:t>of</a:t>
            </a:r>
            <a:r>
              <a:rPr lang="pt-BR" sz="3600" dirty="0">
                <a:solidFill>
                  <a:srgbClr val="383435"/>
                </a:solidFill>
              </a:rPr>
              <a:t> 1RM);</a:t>
            </a:r>
          </a:p>
          <a:p>
            <a:endParaRPr lang="pt-BR" sz="3600" dirty="0">
              <a:solidFill>
                <a:srgbClr val="383435"/>
              </a:solidFill>
            </a:endParaRPr>
          </a:p>
          <a:p>
            <a:endParaRPr lang="pt-BR" sz="3600" dirty="0">
              <a:solidFill>
                <a:srgbClr val="383435"/>
              </a:solidFill>
            </a:endParaRPr>
          </a:p>
          <a:p>
            <a:endParaRPr lang="pt-BR" sz="3600" dirty="0">
              <a:solidFill>
                <a:srgbClr val="383435"/>
              </a:solidFill>
            </a:endParaRPr>
          </a:p>
        </p:txBody>
      </p:sp>
      <p:pic>
        <p:nvPicPr>
          <p:cNvPr id="26" name="Gráfico 25" descr="Pino">
            <a:extLst>
              <a:ext uri="{FF2B5EF4-FFF2-40B4-BE49-F238E27FC236}">
                <a16:creationId xmlns:a16="http://schemas.microsoft.com/office/drawing/2014/main" id="{CC7C079D-F3BD-F686-8AF9-FE15CD7DBC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2004081" y="33390698"/>
            <a:ext cx="914400" cy="914400"/>
          </a:xfrm>
          <a:prstGeom prst="rect">
            <a:avLst/>
          </a:prstGeom>
        </p:spPr>
      </p:pic>
      <p:pic>
        <p:nvPicPr>
          <p:cNvPr id="27" name="Gráfico 26" descr="Pino">
            <a:extLst>
              <a:ext uri="{FF2B5EF4-FFF2-40B4-BE49-F238E27FC236}">
                <a16:creationId xmlns:a16="http://schemas.microsoft.com/office/drawing/2014/main" id="{8FE754E5-6D3D-CE46-58E4-404031FCDF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992887" y="34478833"/>
            <a:ext cx="914400" cy="9144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A5FC2D5-A2F5-F926-4CA7-6F845B83A16B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51682"/>
          <a:stretch/>
        </p:blipFill>
        <p:spPr>
          <a:xfrm>
            <a:off x="17713834" y="25830617"/>
            <a:ext cx="11853631" cy="837861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9CEF9F3-2C1D-9480-C960-E91152B3368B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r="47903"/>
          <a:stretch/>
        </p:blipFill>
        <p:spPr>
          <a:xfrm>
            <a:off x="17722579" y="17930430"/>
            <a:ext cx="11882702" cy="7789791"/>
          </a:xfrm>
          <a:prstGeom prst="rect">
            <a:avLst/>
          </a:prstGeom>
        </p:spPr>
      </p:pic>
      <p:pic>
        <p:nvPicPr>
          <p:cNvPr id="67" name="Imagem 66"/>
          <p:cNvPicPr/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 b="46442"/>
          <a:stretch/>
        </p:blipFill>
        <p:spPr bwMode="auto">
          <a:xfrm>
            <a:off x="5419701" y="1728701"/>
            <a:ext cx="21619637" cy="5228336"/>
          </a:xfrm>
          <a:prstGeom prst="rect">
            <a:avLst/>
          </a:prstGeom>
          <a:noFill/>
        </p:spPr>
      </p:pic>
      <p:sp>
        <p:nvSpPr>
          <p:cNvPr id="9" name="Retângulo Arredondado 8"/>
          <p:cNvSpPr/>
          <p:nvPr/>
        </p:nvSpPr>
        <p:spPr>
          <a:xfrm>
            <a:off x="424543" y="1726755"/>
            <a:ext cx="4446688" cy="4757936"/>
          </a:xfrm>
          <a:prstGeom prst="roundRect">
            <a:avLst/>
          </a:prstGeom>
          <a:solidFill>
            <a:srgbClr val="008D96"/>
          </a:solidFill>
          <a:ln>
            <a:solidFill>
              <a:srgbClr val="00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Logo da sua instituição</a:t>
            </a:r>
            <a:endParaRPr lang="pt-BR" sz="4400" dirty="0"/>
          </a:p>
        </p:txBody>
      </p:sp>
      <p:sp>
        <p:nvSpPr>
          <p:cNvPr id="69" name="Retângulo Arredondado 68"/>
          <p:cNvSpPr/>
          <p:nvPr/>
        </p:nvSpPr>
        <p:spPr>
          <a:xfrm>
            <a:off x="27641019" y="1880420"/>
            <a:ext cx="4446688" cy="4757936"/>
          </a:xfrm>
          <a:prstGeom prst="roundRect">
            <a:avLst/>
          </a:prstGeom>
          <a:solidFill>
            <a:srgbClr val="008D96"/>
          </a:solidFill>
          <a:ln>
            <a:solidFill>
              <a:srgbClr val="00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Logo do seu grupo/</a:t>
            </a:r>
            <a:r>
              <a:rPr lang="pt-BR" sz="4400" dirty="0" err="1" smtClean="0"/>
              <a:t>lab</a:t>
            </a:r>
            <a:endParaRPr lang="pt-BR" sz="4400" dirty="0"/>
          </a:p>
        </p:txBody>
      </p:sp>
      <p:sp>
        <p:nvSpPr>
          <p:cNvPr id="70" name="Retângulo Arredondado 69"/>
          <p:cNvSpPr/>
          <p:nvPr/>
        </p:nvSpPr>
        <p:spPr>
          <a:xfrm>
            <a:off x="7456178" y="39612681"/>
            <a:ext cx="5539346" cy="2738387"/>
          </a:xfrm>
          <a:prstGeom prst="roundRect">
            <a:avLst/>
          </a:prstGeom>
          <a:solidFill>
            <a:srgbClr val="008D96"/>
          </a:solidFill>
          <a:ln>
            <a:solidFill>
              <a:srgbClr val="00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Logo da instituição que financiou seu estudo</a:t>
            </a:r>
            <a:endParaRPr lang="pt-BR" sz="4400" dirty="0"/>
          </a:p>
        </p:txBody>
      </p:sp>
      <p:sp>
        <p:nvSpPr>
          <p:cNvPr id="71" name="Retângulo Arredondado 70"/>
          <p:cNvSpPr/>
          <p:nvPr/>
        </p:nvSpPr>
        <p:spPr>
          <a:xfrm>
            <a:off x="13518036" y="39599336"/>
            <a:ext cx="5539346" cy="2738387"/>
          </a:xfrm>
          <a:prstGeom prst="roundRect">
            <a:avLst/>
          </a:prstGeom>
          <a:solidFill>
            <a:srgbClr val="008D96"/>
          </a:solidFill>
          <a:ln>
            <a:solidFill>
              <a:srgbClr val="00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Logo da instituição que financiou seu estudo</a:t>
            </a:r>
            <a:endParaRPr lang="pt-BR" sz="4400" dirty="0"/>
          </a:p>
        </p:txBody>
      </p:sp>
      <p:sp>
        <p:nvSpPr>
          <p:cNvPr id="36" name="Retângulo 35"/>
          <p:cNvSpPr/>
          <p:nvPr/>
        </p:nvSpPr>
        <p:spPr>
          <a:xfrm>
            <a:off x="2070521" y="13563721"/>
            <a:ext cx="13725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3600" dirty="0" err="1">
                <a:solidFill>
                  <a:srgbClr val="383435"/>
                </a:solidFill>
              </a:rPr>
              <a:t>Flywheel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resistance</a:t>
            </a:r>
            <a:r>
              <a:rPr lang="pt-BR" sz="3600" dirty="0">
                <a:solidFill>
                  <a:srgbClr val="383435"/>
                </a:solidFill>
              </a:rPr>
              <a:t> training (FRT) </a:t>
            </a:r>
            <a:r>
              <a:rPr lang="pt-BR" sz="3600" dirty="0" err="1">
                <a:solidFill>
                  <a:srgbClr val="383435"/>
                </a:solidFill>
              </a:rPr>
              <a:t>is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characterized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by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eccentric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overload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following</a:t>
            </a:r>
            <a:r>
              <a:rPr lang="pt-BR" sz="3600" dirty="0">
                <a:solidFill>
                  <a:srgbClr val="383435"/>
                </a:solidFill>
              </a:rPr>
              <a:t> maximal </a:t>
            </a:r>
            <a:r>
              <a:rPr lang="pt-BR" sz="3600" dirty="0" err="1">
                <a:solidFill>
                  <a:srgbClr val="383435"/>
                </a:solidFill>
              </a:rPr>
              <a:t>concentric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actions</a:t>
            </a:r>
            <a:r>
              <a:rPr lang="pt-BR" sz="3600" dirty="0">
                <a:solidFill>
                  <a:srgbClr val="383435"/>
                </a:solidFill>
              </a:rPr>
              <a:t>, </a:t>
            </a:r>
            <a:r>
              <a:rPr lang="pt-BR" sz="3600" dirty="0" err="1">
                <a:solidFill>
                  <a:srgbClr val="383435"/>
                </a:solidFill>
              </a:rPr>
              <a:t>occurring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when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the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eccentric-to-concentric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ratio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exceeds</a:t>
            </a:r>
            <a:r>
              <a:rPr lang="pt-BR" sz="3600" dirty="0">
                <a:solidFill>
                  <a:srgbClr val="383435"/>
                </a:solidFill>
              </a:rPr>
              <a:t> 1, </a:t>
            </a:r>
            <a:r>
              <a:rPr lang="pt-BR" sz="3600" dirty="0" err="1">
                <a:solidFill>
                  <a:srgbClr val="383435"/>
                </a:solidFill>
              </a:rPr>
              <a:t>increasing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mechanical</a:t>
            </a:r>
            <a:r>
              <a:rPr lang="pt-BR" sz="3600" dirty="0">
                <a:solidFill>
                  <a:srgbClr val="383435"/>
                </a:solidFill>
              </a:rPr>
              <a:t> output in </a:t>
            </a:r>
            <a:r>
              <a:rPr lang="pt-BR" sz="3600" dirty="0" err="1">
                <a:solidFill>
                  <a:srgbClr val="383435"/>
                </a:solidFill>
              </a:rPr>
              <a:t>the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eccentric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phase</a:t>
            </a:r>
            <a:r>
              <a:rPr lang="pt-BR" sz="3600" dirty="0">
                <a:solidFill>
                  <a:srgbClr val="383435"/>
                </a:solidFill>
              </a:rPr>
              <a:t>.</a:t>
            </a:r>
            <a:endParaRPr lang="pt-BR" sz="3600" dirty="0">
              <a:solidFill>
                <a:srgbClr val="383435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064501" y="18322314"/>
            <a:ext cx="137066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3600" dirty="0" err="1">
                <a:solidFill>
                  <a:srgbClr val="383435"/>
                </a:solidFill>
              </a:rPr>
              <a:t>This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study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aims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to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analyze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the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effects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of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an</a:t>
            </a:r>
            <a:r>
              <a:rPr lang="pt-BR" sz="3600" dirty="0">
                <a:solidFill>
                  <a:srgbClr val="383435"/>
                </a:solidFill>
              </a:rPr>
              <a:t> FRT </a:t>
            </a:r>
            <a:r>
              <a:rPr lang="pt-BR" sz="3600" dirty="0" err="1">
                <a:solidFill>
                  <a:srgbClr val="383435"/>
                </a:solidFill>
              </a:rPr>
              <a:t>program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with</a:t>
            </a:r>
            <a:r>
              <a:rPr lang="pt-BR" sz="3600" dirty="0">
                <a:solidFill>
                  <a:srgbClr val="383435"/>
                </a:solidFill>
              </a:rPr>
              <a:t> prior </a:t>
            </a:r>
            <a:r>
              <a:rPr lang="pt-BR" sz="3600" dirty="0" err="1">
                <a:solidFill>
                  <a:srgbClr val="383435"/>
                </a:solidFill>
              </a:rPr>
              <a:t>stretching</a:t>
            </a:r>
            <a:r>
              <a:rPr lang="pt-BR" sz="3600" dirty="0">
                <a:solidFill>
                  <a:srgbClr val="383435"/>
                </a:solidFill>
              </a:rPr>
              <a:t> (PS), </a:t>
            </a:r>
            <a:r>
              <a:rPr lang="pt-BR" sz="3600" dirty="0" err="1">
                <a:solidFill>
                  <a:srgbClr val="383435"/>
                </a:solidFill>
              </a:rPr>
              <a:t>inter-set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stretching</a:t>
            </a:r>
            <a:r>
              <a:rPr lang="pt-BR" sz="3600" dirty="0">
                <a:solidFill>
                  <a:srgbClr val="383435"/>
                </a:solidFill>
              </a:rPr>
              <a:t> (IS), </a:t>
            </a:r>
            <a:r>
              <a:rPr lang="pt-BR" sz="3600" dirty="0" err="1">
                <a:solidFill>
                  <a:srgbClr val="383435"/>
                </a:solidFill>
              </a:rPr>
              <a:t>or</a:t>
            </a:r>
            <a:r>
              <a:rPr lang="pt-BR" sz="3600" dirty="0">
                <a:solidFill>
                  <a:srgbClr val="383435"/>
                </a:solidFill>
              </a:rPr>
              <a:t> no </a:t>
            </a:r>
            <a:r>
              <a:rPr lang="pt-BR" sz="3600" dirty="0" err="1">
                <a:solidFill>
                  <a:srgbClr val="383435"/>
                </a:solidFill>
              </a:rPr>
              <a:t>stretching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on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functional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indicators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of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the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quadriceps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femoris</a:t>
            </a:r>
            <a:r>
              <a:rPr lang="pt-BR" sz="3600" dirty="0">
                <a:solidFill>
                  <a:srgbClr val="383435"/>
                </a:solidFill>
              </a:rPr>
              <a:t> </a:t>
            </a:r>
            <a:r>
              <a:rPr lang="pt-BR" sz="3600" dirty="0" err="1">
                <a:solidFill>
                  <a:srgbClr val="383435"/>
                </a:solidFill>
              </a:rPr>
              <a:t>muscle</a:t>
            </a:r>
            <a:r>
              <a:rPr lang="pt-BR" sz="3600" dirty="0">
                <a:solidFill>
                  <a:srgbClr val="383435"/>
                </a:solidFill>
              </a:rPr>
              <a:t>.</a:t>
            </a:r>
            <a:endParaRPr lang="pt-BR" sz="3600" dirty="0">
              <a:solidFill>
                <a:srgbClr val="383435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2135835" y="36286238"/>
            <a:ext cx="1363536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</a:pPr>
            <a:r>
              <a:rPr lang="en-US" sz="3600" dirty="0">
                <a:solidFill>
                  <a:srgbClr val="383435"/>
                </a:solidFill>
              </a:rPr>
              <a:t>A two-way ANOVA was applied for intra and inter-group           analysis (p&lt;0.05).</a:t>
            </a:r>
            <a:endParaRPr lang="en-US" sz="3600" dirty="0"/>
          </a:p>
        </p:txBody>
      </p:sp>
      <p:sp>
        <p:nvSpPr>
          <p:cNvPr id="47" name="Retângulo 46"/>
          <p:cNvSpPr/>
          <p:nvPr/>
        </p:nvSpPr>
        <p:spPr>
          <a:xfrm>
            <a:off x="1710138" y="17398582"/>
            <a:ext cx="1421958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40007"/>
              </a:lnSpc>
            </a:pPr>
            <a:r>
              <a:rPr lang="pt-BR" sz="5400" b="1" dirty="0" smtClean="0">
                <a:solidFill>
                  <a:srgbClr val="008D96"/>
                </a:solidFill>
              </a:rPr>
              <a:t>OBJECTIVE</a:t>
            </a:r>
            <a:endParaRPr lang="pt-BR" sz="5400" b="1" dirty="0">
              <a:solidFill>
                <a:srgbClr val="008D96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710139" y="21334659"/>
            <a:ext cx="143568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40007"/>
              </a:lnSpc>
            </a:pPr>
            <a:r>
              <a:rPr lang="pt-BR" sz="5500" b="1" dirty="0">
                <a:solidFill>
                  <a:srgbClr val="008D96"/>
                </a:solidFill>
              </a:rPr>
              <a:t>METHODS</a:t>
            </a:r>
            <a:endParaRPr lang="pt-BR" sz="5500" dirty="0">
              <a:solidFill>
                <a:srgbClr val="383435"/>
              </a:solidFill>
            </a:endParaRPr>
          </a:p>
        </p:txBody>
      </p: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472ED331-2BD9-90BE-60C6-C3553829A6CC}"/>
              </a:ext>
            </a:extLst>
          </p:cNvPr>
          <p:cNvGrpSpPr/>
          <p:nvPr/>
        </p:nvGrpSpPr>
        <p:grpSpPr>
          <a:xfrm>
            <a:off x="2647887" y="27776860"/>
            <a:ext cx="12931646" cy="3568215"/>
            <a:chOff x="2774582" y="17548414"/>
            <a:chExt cx="13121782" cy="3719592"/>
          </a:xfrm>
        </p:grpSpPr>
        <p:pic>
          <p:nvPicPr>
            <p:cNvPr id="80" name="Imagem 79">
              <a:extLst>
                <a:ext uri="{FF2B5EF4-FFF2-40B4-BE49-F238E27FC236}">
                  <a16:creationId xmlns:a16="http://schemas.microsoft.com/office/drawing/2014/main" id="{4C11EECE-A13F-D15D-8F57-B4B32C939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9201" b="89931" l="10000" r="90000">
                          <a14:foregroundMark x1="44922" y1="54861" x2="47969" y2="56597"/>
                          <a14:foregroundMark x1="20547" y1="44965" x2="20547" y2="44965"/>
                          <a14:foregroundMark x1="22422" y1="41319" x2="22422" y2="41319"/>
                          <a14:foregroundMark x1="24453" y1="39931" x2="24453" y2="39931"/>
                          <a14:foregroundMark x1="25625" y1="41146" x2="25625" y2="41146"/>
                          <a14:foregroundMark x1="24766" y1="40799" x2="24766" y2="40799"/>
                          <a14:foregroundMark x1="20859" y1="39757" x2="20859" y2="39757"/>
                          <a14:foregroundMark x1="21484" y1="39410" x2="21484" y2="39410"/>
                          <a14:foregroundMark x1="18359" y1="43750" x2="18359" y2="43750"/>
                          <a14:foregroundMark x1="53828" y1="58333" x2="53828" y2="58333"/>
                          <a14:foregroundMark x1="57813" y1="58333" x2="57813" y2="58333"/>
                          <a14:foregroundMark x1="53047" y1="57986" x2="53047" y2="57986"/>
                          <a14:foregroundMark x1="56016" y1="58681" x2="54453" y2="58681"/>
                          <a14:foregroundMark x1="53281" y1="9896" x2="53281" y2="9896"/>
                          <a14:foregroundMark x1="53359" y1="9201" x2="53359" y2="9201"/>
                          <a14:foregroundMark x1="24766" y1="39757" x2="24766" y2="39757"/>
                          <a14:foregroundMark x1="22578" y1="39931" x2="22578" y2="39931"/>
                          <a14:foregroundMark x1="63828" y1="83854" x2="63828" y2="83854"/>
                          <a14:foregroundMark x1="65547" y1="83681" x2="61484" y2="83333"/>
                          <a14:foregroundMark x1="61484" y1="83333" x2="65078" y2="87326"/>
                          <a14:foregroundMark x1="65078" y1="87326" x2="64766" y2="86458"/>
                          <a14:foregroundMark x1="36641" y1="89236" x2="36641" y2="89236"/>
                          <a14:foregroundMark x1="41953" y1="66667" x2="41953" y2="66667"/>
                          <a14:foregroundMark x1="38672" y1="43924" x2="38672" y2="43924"/>
                          <a14:foregroundMark x1="38672" y1="43924" x2="38672" y2="43924"/>
                          <a14:foregroundMark x1="40313" y1="43229" x2="40313" y2="43229"/>
                          <a14:foregroundMark x1="41953" y1="44792" x2="41953" y2="44792"/>
                          <a14:foregroundMark x1="43672" y1="44792" x2="43672" y2="44792"/>
                          <a14:foregroundMark x1="45859" y1="44444" x2="45859" y2="44444"/>
                          <a14:backgroundMark x1="20547" y1="14063" x2="21875" y2="23438"/>
                          <a14:backgroundMark x1="21875" y1="23438" x2="26094" y2="30035"/>
                          <a14:backgroundMark x1="26094" y1="30035" x2="35625" y2="15972"/>
                          <a14:backgroundMark x1="35625" y1="15972" x2="39375" y2="21875"/>
                          <a14:backgroundMark x1="39375" y1="21875" x2="41641" y2="34375"/>
                          <a14:backgroundMark x1="41641" y1="34375" x2="44219" y2="25521"/>
                          <a14:backgroundMark x1="44219" y1="25521" x2="48594" y2="21528"/>
                          <a14:backgroundMark x1="48594" y1="21528" x2="47344" y2="31424"/>
                          <a14:backgroundMark x1="47344" y1="31424" x2="46719" y2="33854"/>
                          <a14:backgroundMark x1="24141" y1="15972" x2="28516" y2="21007"/>
                          <a14:backgroundMark x1="28516" y1="21007" x2="24688" y2="26563"/>
                          <a14:backgroundMark x1="24688" y1="26563" x2="22266" y2="18750"/>
                          <a14:backgroundMark x1="22266" y1="18750" x2="21484" y2="21007"/>
                          <a14:backgroundMark x1="21484" y1="21007" x2="26563" y2="19792"/>
                          <a14:backgroundMark x1="26563" y1="19792" x2="26875" y2="19792"/>
                          <a14:backgroundMark x1="29375" y1="23785" x2="39453" y2="25694"/>
                          <a14:backgroundMark x1="42266" y1="27083" x2="43359" y2="27431"/>
                          <a14:backgroundMark x1="43359" y1="27431" x2="42188" y2="26910"/>
                          <a14:backgroundMark x1="40547" y1="20313" x2="41875" y2="27431"/>
                          <a14:backgroundMark x1="48594" y1="71528" x2="41406" y2="59028"/>
                          <a14:backgroundMark x1="41328" y1="69097" x2="41328" y2="69097"/>
                          <a14:backgroundMark x1="31953" y1="64757" x2="24688" y2="53993"/>
                          <a14:backgroundMark x1="24688" y1="53993" x2="28203" y2="46701"/>
                          <a14:backgroundMark x1="28203" y1="46701" x2="31094" y2="53819"/>
                          <a14:backgroundMark x1="31094" y1="53819" x2="33281" y2="64410"/>
                          <a14:backgroundMark x1="33281" y1="64410" x2="22188" y2="70486"/>
                          <a14:backgroundMark x1="22188" y1="70486" x2="17734" y2="65799"/>
                          <a14:backgroundMark x1="17734" y1="65799" x2="19766" y2="55382"/>
                          <a14:backgroundMark x1="19766" y1="55382" x2="23906" y2="61111"/>
                          <a14:backgroundMark x1="23906" y1="61111" x2="23984" y2="61979"/>
                          <a14:backgroundMark x1="49219" y1="51910" x2="49219" y2="51910"/>
                          <a14:backgroundMark x1="50625" y1="50868" x2="50625" y2="50868"/>
                          <a14:backgroundMark x1="58125" y1="44097" x2="58125" y2="44097"/>
                          <a14:backgroundMark x1="67813" y1="36285" x2="67813" y2="36285"/>
                          <a14:backgroundMark x1="65313" y1="38194" x2="65313" y2="38194"/>
                          <a14:backgroundMark x1="65313" y1="38715" x2="65313" y2="38715"/>
                          <a14:backgroundMark x1="67969" y1="57986" x2="65938" y2="39236"/>
                          <a14:backgroundMark x1="65938" y1="39236" x2="68672" y2="44444"/>
                          <a14:backgroundMark x1="68047" y1="11111" x2="83828" y2="56424"/>
                          <a14:backgroundMark x1="83828" y1="56424" x2="84453" y2="66667"/>
                          <a14:backgroundMark x1="84453" y1="66667" x2="82734" y2="75000"/>
                          <a14:backgroundMark x1="82734" y1="75000" x2="70234" y2="66493"/>
                          <a14:backgroundMark x1="70234" y1="66493" x2="69453" y2="57118"/>
                          <a14:backgroundMark x1="69453" y1="57118" x2="68984" y2="62847"/>
                          <a14:backgroundMark x1="37734" y1="62153" x2="37734" y2="62153"/>
                          <a14:backgroundMark x1="41406" y1="51215" x2="41406" y2="51215"/>
                          <a14:backgroundMark x1="38359" y1="51042" x2="38359" y2="51042"/>
                          <a14:backgroundMark x1="53672" y1="52431" x2="53672" y2="52431"/>
                          <a14:backgroundMark x1="52422" y1="62326" x2="52422" y2="62326"/>
                          <a14:backgroundMark x1="54219" y1="62326" x2="54219" y2="62326"/>
                          <a14:backgroundMark x1="54219" y1="62674" x2="54219" y2="62674"/>
                          <a14:backgroundMark x1="53281" y1="61632" x2="53281" y2="61632"/>
                          <a14:backgroundMark x1="53984" y1="60764" x2="53984" y2="60764"/>
                          <a14:backgroundMark x1="55100" y1="60938" x2="50234" y2="60938"/>
                          <a14:backgroundMark x1="53594" y1="55382" x2="53359" y2="53646"/>
                          <a14:backgroundMark x1="21094" y1="38889" x2="21094" y2="38889"/>
                          <a14:backgroundMark x1="21875" y1="38889" x2="21875" y2="38889"/>
                          <a14:backgroundMark x1="21172" y1="38889" x2="21172" y2="38889"/>
                          <a14:backgroundMark x1="21406" y1="38889" x2="21406" y2="38889"/>
                          <a14:backgroundMark x1="37813" y1="62153" x2="37813" y2="62153"/>
                          <a14:backgroundMark x1="42813" y1="70833" x2="42813" y2="70833"/>
                          <a14:backgroundMark x1="65078" y1="56597" x2="65078" y2="565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8" t="5824" r="21296" b="5691"/>
            <a:stretch/>
          </p:blipFill>
          <p:spPr>
            <a:xfrm flipH="1">
              <a:off x="2774582" y="17956894"/>
              <a:ext cx="5021354" cy="3203922"/>
            </a:xfrm>
            <a:prstGeom prst="rect">
              <a:avLst/>
            </a:prstGeom>
          </p:spPr>
        </p:pic>
        <p:sp>
          <p:nvSpPr>
            <p:cNvPr id="81" name="Cruz 80">
              <a:extLst>
                <a:ext uri="{FF2B5EF4-FFF2-40B4-BE49-F238E27FC236}">
                  <a16:creationId xmlns:a16="http://schemas.microsoft.com/office/drawing/2014/main" id="{B0C1E11E-37DD-1C99-83CD-B94BA9BBC9A2}"/>
                </a:ext>
              </a:extLst>
            </p:cNvPr>
            <p:cNvSpPr/>
            <p:nvPr/>
          </p:nvSpPr>
          <p:spPr>
            <a:xfrm>
              <a:off x="8151168" y="19060034"/>
              <a:ext cx="1637335" cy="1637335"/>
            </a:xfrm>
            <a:prstGeom prst="plus">
              <a:avLst>
                <a:gd name="adj" fmla="val 38962"/>
              </a:avLst>
            </a:prstGeom>
            <a:solidFill>
              <a:srgbClr val="008D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8D96"/>
                </a:solidFill>
              </a:endParaRPr>
            </a:p>
          </p:txBody>
        </p:sp>
        <p:pic>
          <p:nvPicPr>
            <p:cNvPr id="82" name="Imagem 81">
              <a:extLst>
                <a:ext uri="{FF2B5EF4-FFF2-40B4-BE49-F238E27FC236}">
                  <a16:creationId xmlns:a16="http://schemas.microsoft.com/office/drawing/2014/main" id="{08C66F3F-F95D-7748-C9D9-70BA2508F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0000" b="92083" l="10000" r="90000">
                          <a14:foregroundMark x1="29609" y1="90417" x2="24688" y2="93056"/>
                          <a14:foregroundMark x1="24688" y1="93056" x2="19531" y2="92083"/>
                          <a14:foregroundMark x1="19531" y1="92083" x2="18750" y2="91111"/>
                          <a14:backgroundMark x1="57109" y1="82778" x2="58984" y2="85694"/>
                          <a14:backgroundMark x1="78359" y1="84444" x2="73594" y2="82639"/>
                          <a14:backgroundMark x1="73594" y1="82639" x2="71250" y2="86806"/>
                          <a14:backgroundMark x1="69141" y1="87500" x2="64219" y2="87500"/>
                          <a14:backgroundMark x1="64219" y1="87500" x2="58750" y2="837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83756" y="17548414"/>
              <a:ext cx="6612608" cy="3719592"/>
            </a:xfrm>
            <a:prstGeom prst="rect">
              <a:avLst/>
            </a:prstGeom>
          </p:spPr>
        </p:pic>
      </p:grpSp>
      <p:sp>
        <p:nvSpPr>
          <p:cNvPr id="83" name="Google Shape;168;p25"/>
          <p:cNvSpPr txBox="1"/>
          <p:nvPr/>
        </p:nvSpPr>
        <p:spPr>
          <a:xfrm>
            <a:off x="16556970" y="12547635"/>
            <a:ext cx="14378793" cy="121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0" b="1" dirty="0" smtClean="0">
                <a:solidFill>
                  <a:srgbClr val="008D96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lang="pt-BR" sz="5500" b="1" dirty="0">
              <a:solidFill>
                <a:srgbClr val="008D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16851085" y="13523565"/>
            <a:ext cx="136149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dirty="0">
                <a:solidFill>
                  <a:srgbClr val="383435"/>
                </a:solidFill>
              </a:rPr>
              <a:t>The main results showed a significant intragroup improvement in MVIC (F = 8.26; p = 0.008; η² = 0.23) and 1RM (F = 29.57; p &lt; 0.001; η² = 0.51) for all three groups. However, no differences were found between groups. Muscle power showed no significant changes either within or between groups.</a:t>
            </a:r>
            <a:endParaRPr lang="en-US" sz="3600" dirty="0"/>
          </a:p>
        </p:txBody>
      </p:sp>
      <p:sp>
        <p:nvSpPr>
          <p:cNvPr id="55" name="Retângulo 54"/>
          <p:cNvSpPr/>
          <p:nvPr/>
        </p:nvSpPr>
        <p:spPr>
          <a:xfrm>
            <a:off x="16851085" y="35186007"/>
            <a:ext cx="136149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dirty="0">
                <a:solidFill>
                  <a:srgbClr val="383435"/>
                </a:solidFill>
              </a:rPr>
              <a:t>Then, it is concluded that in the present study, FRT promoted gains in isometric and dynamic muscle strength of the quadriceps, regardless of the addition of prior or inter-set passive stretching.</a:t>
            </a:r>
            <a:endParaRPr lang="en-US" sz="3600" dirty="0"/>
          </a:p>
        </p:txBody>
      </p:sp>
      <p:sp>
        <p:nvSpPr>
          <p:cNvPr id="87" name="Retângulo 86"/>
          <p:cNvSpPr/>
          <p:nvPr/>
        </p:nvSpPr>
        <p:spPr>
          <a:xfrm>
            <a:off x="16527008" y="34104519"/>
            <a:ext cx="14356818" cy="1141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40007"/>
              </a:lnSpc>
            </a:pPr>
            <a:r>
              <a:rPr lang="pt-BR" sz="5500" b="1" dirty="0" smtClean="0">
                <a:solidFill>
                  <a:srgbClr val="008D96"/>
                </a:solidFill>
              </a:rPr>
              <a:t>CONCLUSION</a:t>
            </a:r>
            <a:endParaRPr lang="pt-BR" sz="5500" dirty="0">
              <a:solidFill>
                <a:srgbClr val="383435"/>
              </a:solidFill>
            </a:endParaRPr>
          </a:p>
        </p:txBody>
      </p:sp>
      <p:sp>
        <p:nvSpPr>
          <p:cNvPr id="88" name="Retângulo Arredondado 87"/>
          <p:cNvSpPr/>
          <p:nvPr/>
        </p:nvSpPr>
        <p:spPr>
          <a:xfrm>
            <a:off x="19616722" y="39551243"/>
            <a:ext cx="5539346" cy="2738387"/>
          </a:xfrm>
          <a:prstGeom prst="roundRect">
            <a:avLst/>
          </a:prstGeom>
          <a:solidFill>
            <a:srgbClr val="008D96"/>
          </a:solidFill>
          <a:ln>
            <a:solidFill>
              <a:srgbClr val="00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Logo da instituição que financiou seu estudo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350</Words>
  <Application>Microsoft Office PowerPoint</Application>
  <PresentationFormat>Personalizar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Simple Light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Osvaldo</dc:creator>
  <cp:lastModifiedBy>Osvaldo</cp:lastModifiedBy>
  <cp:revision>9</cp:revision>
  <cp:lastPrinted>2025-04-02T12:47:47Z</cp:lastPrinted>
  <dcterms:modified xsi:type="dcterms:W3CDTF">2025-06-10T18:28:09Z</dcterms:modified>
</cp:coreProperties>
</file>